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7" r:id="rId3"/>
    <p:sldId id="258" r:id="rId4"/>
    <p:sldId id="285" r:id="rId5"/>
    <p:sldId id="286" r:id="rId6"/>
    <p:sldId id="287" r:id="rId7"/>
    <p:sldId id="288" r:id="rId8"/>
    <p:sldId id="289" r:id="rId9"/>
    <p:sldId id="298" r:id="rId10"/>
    <p:sldId id="290" r:id="rId11"/>
    <p:sldId id="297" r:id="rId12"/>
    <p:sldId id="291" r:id="rId13"/>
    <p:sldId id="293" r:id="rId14"/>
    <p:sldId id="296" r:id="rId15"/>
    <p:sldId id="292" r:id="rId16"/>
    <p:sldId id="273" r:id="rId17"/>
    <p:sldId id="295" r:id="rId18"/>
    <p:sldId id="264" r:id="rId19"/>
    <p:sldId id="284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27" autoAdjust="0"/>
  </p:normalViewPr>
  <p:slideViewPr>
    <p:cSldViewPr snapToGrid="0">
      <p:cViewPr varScale="1">
        <p:scale>
          <a:sx n="63" d="100"/>
          <a:sy n="63" d="100"/>
        </p:scale>
        <p:origin x="77" y="149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Init</a:t>
            </a:r>
            <a:r>
              <a:rPr lang="en-GB" dirty="0" smtClean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Compute mean </a:t>
            </a:r>
            <a:r>
              <a:rPr lang="en-GB" dirty="0" err="1" smtClean="0"/>
              <a:t>color</a:t>
            </a:r>
            <a:r>
              <a:rPr lang="en-GB" dirty="0" smtClean="0"/>
              <a:t> (</a:t>
            </a:r>
            <a:r>
              <a:rPr lang="en-GB" dirty="0" err="1" smtClean="0"/>
              <a:t>center</a:t>
            </a:r>
            <a:r>
              <a:rPr lang="en-GB" dirty="0" smtClean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For </a:t>
            </a:r>
            <a:r>
              <a:rPr lang="en-GB" dirty="0" err="1" smtClean="0"/>
              <a:t>iter</a:t>
            </a:r>
            <a:r>
              <a:rPr lang="en-GB" dirty="0" smtClean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Valid connectivity block </a:t>
            </a:r>
            <a:r>
              <a:rPr lang="en-GB" dirty="0" err="1" smtClean="0"/>
              <a:t>i</a:t>
            </a:r>
            <a:r>
              <a:rPr lang="en-GB" dirty="0" smtClean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Update </a:t>
            </a:r>
            <a:r>
              <a:rPr lang="en-GB" dirty="0" err="1" smtClean="0"/>
              <a:t>center</a:t>
            </a:r>
            <a:r>
              <a:rPr lang="en-GB" dirty="0" smtClean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i’s neighbours to block list end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 smtClean="0"/>
              <a:t>Mean</a:t>
            </a:r>
            <a:r>
              <a:rPr lang="en-GB" baseline="0" dirty="0" smtClean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Entropy rate of a random walk on a graph</a:t>
            </a:r>
            <a:br>
              <a:rPr lang="en-GB" baseline="0" dirty="0" smtClean="0"/>
            </a:br>
            <a:r>
              <a:rPr lang="en-GB" baseline="0" dirty="0" err="1" smtClean="0"/>
              <a:t>Favors</a:t>
            </a:r>
            <a:r>
              <a:rPr lang="en-GB" baseline="0" dirty="0" smtClean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Balancing term</a:t>
            </a:r>
            <a:br>
              <a:rPr lang="en-GB" baseline="0" dirty="0" smtClean="0"/>
            </a:br>
            <a:r>
              <a:rPr lang="en-GB" baseline="0" dirty="0" smtClean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Aims to </a:t>
            </a:r>
            <a:r>
              <a:rPr lang="en-GB" baseline="0" dirty="0" err="1" smtClean="0"/>
              <a:t>generelaize</a:t>
            </a:r>
            <a:r>
              <a:rPr lang="en-GB" baseline="0" dirty="0" smtClean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Segmentation is given by the graph topology that maximizes the objective function under the </a:t>
            </a:r>
            <a:r>
              <a:rPr lang="en-GB" baseline="0" dirty="0" err="1" smtClean="0"/>
              <a:t>matroid</a:t>
            </a:r>
            <a:r>
              <a:rPr lang="en-GB" baseline="0" dirty="0" smtClean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 smtClean="0"/>
              <a:t>Exploiting submodular and monotonic properties of the objective function </a:t>
            </a:r>
            <a:r>
              <a:rPr lang="en-GB" baseline="0" dirty="0" smtClean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 smtClean="0">
                <a:sym typeface="Wingdings" panose="05000000000000000000" pitchFamily="2" charset="2"/>
              </a:rPr>
              <a:t>superpixle</a:t>
            </a:r>
            <a:r>
              <a:rPr lang="en-GB" baseline="0" dirty="0" smtClean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Very simple: </a:t>
            </a:r>
            <a:r>
              <a:rPr lang="en-GB" baseline="0" dirty="0" err="1" smtClean="0"/>
              <a:t>kmeans</a:t>
            </a:r>
            <a:r>
              <a:rPr lang="en-GB" baseline="0" dirty="0" smtClean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 smtClean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 smtClean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Ganiyu Ibraheem &amp; Philipp Seybold</a:t>
            </a:r>
          </a:p>
          <a:p>
            <a:r>
              <a:rPr lang="en-GB" dirty="0" smtClean="0"/>
              <a:t>Advanced Computer Vision</a:t>
            </a:r>
          </a:p>
          <a:p>
            <a:r>
              <a:rPr lang="en-GB" dirty="0" smtClean="0"/>
              <a:t>Group A3</a:t>
            </a:r>
            <a:endParaRPr lang="en-GB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State-Of-The-Art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</a:t>
            </a:r>
            <a:r>
              <a:rPr lang="en-GB" dirty="0" smtClean="0"/>
              <a:t>(EAMS)</a:t>
            </a:r>
          </a:p>
          <a:p>
            <a:pPr lvl="1"/>
            <a:r>
              <a:rPr lang="en-GB" dirty="0" smtClean="0"/>
              <a:t>Mean shift procedure for density estimation</a:t>
            </a:r>
          </a:p>
          <a:p>
            <a:r>
              <a:rPr lang="en-GB" dirty="0" smtClean="0"/>
              <a:t>Entropy-Rate-Superpixel (ERS)</a:t>
            </a:r>
          </a:p>
          <a:p>
            <a:pPr lvl="1"/>
            <a:r>
              <a:rPr lang="en-GB" dirty="0" smtClean="0"/>
              <a:t>Utilising entropy rate of random walk with balancing </a:t>
            </a:r>
          </a:p>
          <a:p>
            <a:r>
              <a:rPr lang="en-GB" dirty="0"/>
              <a:t>Simple Linear Iterative Clustering </a:t>
            </a:r>
            <a:r>
              <a:rPr lang="en-GB" dirty="0" smtClean="0"/>
              <a:t>(SLIC)</a:t>
            </a:r>
          </a:p>
          <a:p>
            <a:pPr lvl="1"/>
            <a:r>
              <a:rPr lang="en-GB" dirty="0"/>
              <a:t>I</a:t>
            </a:r>
            <a:r>
              <a:rPr lang="en-GB" dirty="0" smtClean="0"/>
              <a:t>terative </a:t>
            </a:r>
            <a:r>
              <a:rPr lang="en-GB" dirty="0"/>
              <a:t>k-means style clustering</a:t>
            </a:r>
            <a:endParaRPr lang="en-GB" dirty="0" smtClean="0"/>
          </a:p>
          <a:p>
            <a:r>
              <a:rPr lang="en-GB" dirty="0" smtClean="0"/>
              <a:t>Extended </a:t>
            </a:r>
            <a:r>
              <a:rPr lang="en-GB" dirty="0"/>
              <a:t>Topology Preserving </a:t>
            </a:r>
            <a:r>
              <a:rPr lang="en-GB" dirty="0" smtClean="0"/>
              <a:t>Segmentation (ETPS)</a:t>
            </a:r>
          </a:p>
          <a:p>
            <a:pPr lvl="1"/>
            <a:r>
              <a:rPr lang="en-GB" dirty="0"/>
              <a:t>Efficient </a:t>
            </a:r>
            <a:r>
              <a:rPr lang="en-GB" dirty="0" smtClean="0"/>
              <a:t>joint segmentation, </a:t>
            </a:r>
            <a:r>
              <a:rPr lang="en-GB" dirty="0"/>
              <a:t>occlusion </a:t>
            </a:r>
            <a:r>
              <a:rPr lang="en-GB" dirty="0" smtClean="0"/>
              <a:t>labelling, </a:t>
            </a:r>
            <a:r>
              <a:rPr lang="en-GB" dirty="0"/>
              <a:t>stereo and flow </a:t>
            </a:r>
            <a:r>
              <a:rPr lang="en-GB" dirty="0" smtClean="0"/>
              <a:t>estimation</a:t>
            </a:r>
          </a:p>
          <a:p>
            <a:pPr lvl="1"/>
            <a:r>
              <a:rPr lang="en-GB" dirty="0" smtClean="0"/>
              <a:t>Uses coarse-to-fine </a:t>
            </a:r>
            <a:r>
              <a:rPr lang="en-GB" dirty="0"/>
              <a:t>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	    ETPS			     SEEDS		            SLIC			  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Create rectangular grids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 smtClean="0"/>
              <a:t>For each level: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</a:t>
            </a:r>
            <a:r>
              <a:rPr lang="en-GB" b="1" dirty="0" smtClean="0"/>
              <a:t>colour </a:t>
            </a:r>
            <a:r>
              <a:rPr lang="en-GB" b="1" dirty="0"/>
              <a:t>(</a:t>
            </a:r>
            <a:r>
              <a:rPr lang="en-GB" b="1" dirty="0" smtClean="0"/>
              <a:t>centre) </a:t>
            </a:r>
            <a:r>
              <a:rPr lang="en-GB" b="1" dirty="0"/>
              <a:t>and mean </a:t>
            </a:r>
            <a:r>
              <a:rPr lang="en-GB" b="1" dirty="0" smtClean="0"/>
              <a:t>position for</a:t>
            </a:r>
            <a:br>
              <a:rPr lang="en-GB" b="1" dirty="0" smtClean="0"/>
            </a:br>
            <a:r>
              <a:rPr lang="en-GB" b="1" dirty="0" smtClean="0"/>
              <a:t>blocks and Superpixels</a:t>
            </a:r>
            <a:endParaRPr lang="en-GB" b="1" dirty="0"/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</a:t>
            </a:r>
            <a:r>
              <a:rPr lang="en-GB" i="1" dirty="0" smtClean="0"/>
              <a:t>each iteration:</a:t>
            </a:r>
            <a:endParaRPr lang="en-GB" i="1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 smtClean="0"/>
              <a:t>IsValidConnectingBlock</a:t>
            </a:r>
            <a:r>
              <a:rPr lang="en-GB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Minimise </a:t>
            </a:r>
            <a:r>
              <a:rPr lang="en-GB" b="1" dirty="0"/>
              <a:t>e</a:t>
            </a:r>
            <a:r>
              <a:rPr lang="en-GB" b="1" dirty="0" smtClean="0"/>
              <a:t>nergy </a:t>
            </a:r>
            <a:r>
              <a:rPr lang="en-GB" b="1" dirty="0"/>
              <a:t>function </a:t>
            </a:r>
            <a:r>
              <a:rPr lang="en-GB" b="1" dirty="0" smtClean="0">
                <a:sym typeface="Wingdings" panose="05000000000000000000" pitchFamily="2" charset="2"/>
              </a:rPr>
              <a:t> assign block to </a:t>
            </a:r>
            <a:r>
              <a:rPr lang="en-GB" b="1" dirty="0">
                <a:sym typeface="Wingdings" panose="05000000000000000000" pitchFamily="2" charset="2"/>
              </a:rPr>
              <a:t>S</a:t>
            </a:r>
            <a:r>
              <a:rPr lang="en-GB" b="1" dirty="0" smtClean="0">
                <a:sym typeface="Wingdings" panose="05000000000000000000" pitchFamily="2" charset="2"/>
              </a:rPr>
              <a:t>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If assigned to new Superpixel:</a:t>
            </a:r>
            <a:br>
              <a:rPr lang="en-GB" dirty="0" smtClean="0"/>
            </a:br>
            <a:r>
              <a:rPr lang="en-GB" dirty="0" smtClean="0"/>
              <a:t>Update centre </a:t>
            </a:r>
            <a:r>
              <a:rPr lang="en-GB" dirty="0"/>
              <a:t>and means for </a:t>
            </a:r>
            <a:r>
              <a:rPr lang="en-GB" dirty="0" smtClean="0"/>
              <a:t>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 smtClean="0"/>
              <a:t>Add new boundary block to list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</a:t>
                </a:r>
                <a:r>
                  <a:rPr lang="en-GB" dirty="0" smtClean="0"/>
                  <a:t>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</a:t>
                </a:r>
                <a:r>
                  <a:rPr lang="en-GB" dirty="0" smtClean="0"/>
                  <a:t>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</a:t>
                </a:r>
                <a:r>
                  <a:rPr lang="en-GB" dirty="0" smtClean="0"/>
                  <a:t>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= </a:t>
                </a:r>
                <a:r>
                  <a:rPr lang="en-GB" dirty="0"/>
                  <a:t>Topology </a:t>
                </a:r>
                <a:r>
                  <a:rPr lang="en-GB" dirty="0" smtClean="0"/>
                  <a:t>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</a:t>
                </a:r>
                <a:r>
                  <a:rPr lang="en-GB" dirty="0" smtClean="0"/>
                  <a:t>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 smtClean="0"/>
              <a:t>Live Demo</a:t>
            </a:r>
            <a:r>
              <a:rPr lang="en-GB" dirty="0"/>
              <a:t/>
            </a:r>
            <a:br>
              <a:rPr lang="en-GB" dirty="0"/>
            </a:br>
            <a:r>
              <a:rPr lang="en-GB" sz="2000" dirty="0" smtClean="0"/>
              <a:t>(ETPS &amp; SLIC)</a:t>
            </a:r>
          </a:p>
          <a:p>
            <a:pPr marL="0" indent="0" algn="ctr">
              <a:buNone/>
            </a:pPr>
            <a:endParaRPr lang="en-GB" sz="2000" dirty="0" smtClean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 resolution and number of Superpixels linked</a:t>
            </a:r>
          </a:p>
          <a:p>
            <a:r>
              <a:rPr lang="en-GB" dirty="0" smtClean="0"/>
              <a:t>Performance of different approaches depends on application and correct parameterization</a:t>
            </a:r>
          </a:p>
          <a:p>
            <a:r>
              <a:rPr lang="en-GB" dirty="0" smtClean="0"/>
              <a:t>State-of-the-art methods for a variety of problems with great results</a:t>
            </a:r>
          </a:p>
          <a:p>
            <a:r>
              <a:rPr lang="en-GB" dirty="0" smtClean="0"/>
              <a:t>Only a few real-time performing approaches</a:t>
            </a:r>
          </a:p>
          <a:p>
            <a:r>
              <a:rPr lang="en-GB" dirty="0" smtClean="0"/>
              <a:t>Fast-paced field within computer vision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Work distribution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 smtClean="0"/>
                        <a:t>Equal</a:t>
                      </a:r>
                      <a:r>
                        <a:rPr lang="en-GB" sz="2000" baseline="0" dirty="0" smtClean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Ganiyu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Philipp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 smtClean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690689"/>
            <a:ext cx="7886700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Definition &amp; Properties</a:t>
            </a:r>
          </a:p>
          <a:p>
            <a:r>
              <a:rPr lang="en-GB" dirty="0" smtClean="0"/>
              <a:t>Applications</a:t>
            </a:r>
          </a:p>
          <a:p>
            <a:r>
              <a:rPr lang="en-GB" dirty="0" smtClean="0"/>
              <a:t>Approaches</a:t>
            </a:r>
          </a:p>
          <a:p>
            <a:r>
              <a:rPr lang="en-GB" dirty="0" smtClean="0"/>
              <a:t>State-Of-The-Art</a:t>
            </a:r>
            <a:endParaRPr lang="en-GB" dirty="0"/>
          </a:p>
          <a:p>
            <a:r>
              <a:rPr lang="en-GB" dirty="0" smtClean="0"/>
              <a:t>Demonstration</a:t>
            </a:r>
          </a:p>
          <a:p>
            <a:r>
              <a:rPr lang="en-GB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Firstly </a:t>
            </a:r>
            <a:r>
              <a:rPr lang="en-GB" dirty="0"/>
              <a:t>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</a:t>
            </a:r>
            <a:r>
              <a:rPr lang="en-GB" dirty="0" smtClean="0"/>
              <a:t>Malik in: “Learning </a:t>
            </a:r>
            <a:r>
              <a:rPr lang="en-GB" dirty="0"/>
              <a:t>a Classification Model for </a:t>
            </a:r>
            <a:r>
              <a:rPr lang="en-GB" dirty="0" smtClean="0"/>
              <a:t>Segmentation”</a:t>
            </a:r>
            <a:r>
              <a:rPr lang="en-GB" dirty="0"/>
              <a:t>	</a:t>
            </a:r>
          </a:p>
          <a:p>
            <a:pPr lvl="0"/>
            <a:r>
              <a:rPr lang="en-GB" dirty="0" smtClean="0"/>
              <a:t>First Superpixel algorithms </a:t>
            </a:r>
            <a:r>
              <a:rPr lang="en-GB" dirty="0"/>
              <a:t>around 2009 </a:t>
            </a:r>
            <a:endParaRPr lang="en-GB" dirty="0" smtClean="0"/>
          </a:p>
          <a:p>
            <a:pPr lvl="0"/>
            <a:r>
              <a:rPr lang="en-GB" dirty="0" smtClean="0"/>
              <a:t>Fast expansion until now into nearly all Computer Vison domains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roup </a:t>
            </a:r>
            <a:r>
              <a:rPr lang="en-GB" dirty="0"/>
              <a:t>perceptually similar pixels (e.g. colour) to create visually meaningful </a:t>
            </a:r>
            <a:r>
              <a:rPr lang="en-GB" dirty="0" smtClean="0"/>
              <a:t>entities</a:t>
            </a:r>
          </a:p>
          <a:p>
            <a:r>
              <a:rPr lang="en-GB" dirty="0" smtClean="0"/>
              <a:t>Heavily </a:t>
            </a:r>
            <a:r>
              <a:rPr lang="en-GB" dirty="0"/>
              <a:t>reducing the number of primitives for subsequent processing steps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Definition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Example (SLIC)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Partition</a:t>
            </a:r>
          </a:p>
          <a:p>
            <a:pPr lvl="0"/>
            <a:r>
              <a:rPr lang="en-GB" dirty="0" smtClean="0"/>
              <a:t>Connectivity</a:t>
            </a:r>
          </a:p>
          <a:p>
            <a:pPr lvl="0"/>
            <a:r>
              <a:rPr lang="en-GB" dirty="0" smtClean="0"/>
              <a:t>Boundary adherence</a:t>
            </a:r>
            <a:endParaRPr lang="en-GB" dirty="0"/>
          </a:p>
          <a:p>
            <a:pPr lvl="0"/>
            <a:r>
              <a:rPr lang="en-GB" dirty="0"/>
              <a:t>Compactness, Regularity and </a:t>
            </a:r>
            <a:r>
              <a:rPr lang="en-GB" dirty="0" smtClean="0"/>
              <a:t>Smoothness</a:t>
            </a:r>
            <a:endParaRPr lang="en-GB" dirty="0"/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</a:t>
            </a:r>
            <a:r>
              <a:rPr lang="en-GB" dirty="0" smtClean="0"/>
              <a:t>Superpixels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 smtClean="0"/>
              <a:t>3D-Reconstruction</a:t>
            </a:r>
            <a:endParaRPr lang="en-GB" dirty="0"/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 smtClean="0"/>
              <a:t>Depth recovery &amp; estimation</a:t>
            </a:r>
            <a:endParaRPr lang="en-GB" dirty="0"/>
          </a:p>
          <a:p>
            <a:pPr lvl="0"/>
            <a:r>
              <a:rPr lang="en-GB" dirty="0" smtClean="0"/>
              <a:t>Semantic </a:t>
            </a:r>
            <a:r>
              <a:rPr lang="en-GB" dirty="0"/>
              <a:t>segmentation</a:t>
            </a:r>
          </a:p>
          <a:p>
            <a:pPr lvl="0"/>
            <a:r>
              <a:rPr lang="en-GB" dirty="0" smtClean="0"/>
              <a:t>Optical &amp; scene flow</a:t>
            </a:r>
            <a:endParaRPr lang="en-GB" dirty="0"/>
          </a:p>
          <a:p>
            <a:pPr lvl="0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COMP6206 Advanced Computer Vision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Watershed-based</a:t>
            </a:r>
          </a:p>
          <a:p>
            <a:pPr lvl="0"/>
            <a:r>
              <a:rPr lang="en-GB" dirty="0" smtClean="0"/>
              <a:t>Density-based (EAMS)</a:t>
            </a:r>
            <a:endParaRPr lang="en-GB" dirty="0"/>
          </a:p>
          <a:p>
            <a:pPr lvl="0"/>
            <a:r>
              <a:rPr lang="en-GB" dirty="0" smtClean="0"/>
              <a:t>Graph-based (ERS)</a:t>
            </a:r>
          </a:p>
          <a:p>
            <a:pPr lvl="0"/>
            <a:r>
              <a:rPr lang="en-GB" dirty="0" smtClean="0"/>
              <a:t>Contour-Evolution (ERGC)</a:t>
            </a:r>
            <a:endParaRPr lang="en-GB" dirty="0"/>
          </a:p>
          <a:p>
            <a:pPr lvl="0"/>
            <a:r>
              <a:rPr lang="en-GB" dirty="0" smtClean="0"/>
              <a:t>Path-based</a:t>
            </a:r>
            <a:endParaRPr lang="en-GB" dirty="0"/>
          </a:p>
          <a:p>
            <a:pPr lvl="0"/>
            <a:r>
              <a:rPr lang="en-GB" dirty="0" smtClean="0"/>
              <a:t>Clustering-based (SLIC)</a:t>
            </a:r>
          </a:p>
          <a:p>
            <a:pPr lvl="0"/>
            <a:r>
              <a:rPr lang="en-GB" dirty="0" smtClean="0"/>
              <a:t>Energy Optimisation (SEEDS, ETPS, CRS)</a:t>
            </a:r>
          </a:p>
          <a:p>
            <a:pPr lvl="0"/>
            <a:r>
              <a:rPr lang="en-GB" dirty="0" smtClean="0"/>
              <a:t>Wavelet-based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COMP6206 Advanced Computer Vision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</a:t>
            </a:r>
            <a:r>
              <a:rPr lang="en-US"/>
              <a:t>2 indoor for 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3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</TotalTime>
  <Words>1695</Words>
  <Application>Microsoft Office PowerPoint</Application>
  <PresentationFormat>Bildschirmpräsentation (4:3)</PresentationFormat>
  <Paragraphs>270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Properties</vt:lpstr>
      <vt:lpstr>Applications</vt:lpstr>
      <vt:lpstr>Approaches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Philipp</cp:lastModifiedBy>
  <cp:revision>183</cp:revision>
  <dcterms:created xsi:type="dcterms:W3CDTF">2018-02-01T16:42:40Z</dcterms:created>
  <dcterms:modified xsi:type="dcterms:W3CDTF">2018-02-22T12:28:36Z</dcterms:modified>
</cp:coreProperties>
</file>